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60" r:id="rId3"/>
    <p:sldId id="257" r:id="rId4"/>
    <p:sldId id="258"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581"/>
  </p:normalViewPr>
  <p:slideViewPr>
    <p:cSldViewPr snapToGrid="0">
      <p:cViewPr varScale="1">
        <p:scale>
          <a:sx n="113" d="100"/>
          <a:sy n="113"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003637-F0C8-F34B-BF36-C3B6E39C9F5B}"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DC9EB-5DDF-AF40-AA60-5599716E4677}" type="slidenum">
              <a:rPr lang="en-US" smtClean="0"/>
              <a:t>‹#›</a:t>
            </a:fld>
            <a:endParaRPr lang="en-US"/>
          </a:p>
        </p:txBody>
      </p:sp>
    </p:spTree>
    <p:extLst>
      <p:ext uri="{BB962C8B-B14F-4D97-AF65-F5344CB8AC3E}">
        <p14:creationId xmlns:p14="http://schemas.microsoft.com/office/powerpoint/2010/main" val="4245771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C9EB-5DDF-AF40-AA60-5599716E4677}" type="slidenum">
              <a:rPr lang="en-US" smtClean="0"/>
              <a:t>3</a:t>
            </a:fld>
            <a:endParaRPr lang="en-US"/>
          </a:p>
        </p:txBody>
      </p:sp>
    </p:spTree>
    <p:extLst>
      <p:ext uri="{BB962C8B-B14F-4D97-AF65-F5344CB8AC3E}">
        <p14:creationId xmlns:p14="http://schemas.microsoft.com/office/powerpoint/2010/main" val="2262194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C9EB-5DDF-AF40-AA60-5599716E4677}" type="slidenum">
              <a:rPr lang="en-US" smtClean="0"/>
              <a:t>4</a:t>
            </a:fld>
            <a:endParaRPr lang="en-US"/>
          </a:p>
        </p:txBody>
      </p:sp>
    </p:spTree>
    <p:extLst>
      <p:ext uri="{BB962C8B-B14F-4D97-AF65-F5344CB8AC3E}">
        <p14:creationId xmlns:p14="http://schemas.microsoft.com/office/powerpoint/2010/main" val="48364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EDC9EB-5DDF-AF40-AA60-5599716E4677}" type="slidenum">
              <a:rPr lang="en-US" smtClean="0"/>
              <a:t>5</a:t>
            </a:fld>
            <a:endParaRPr lang="en-US"/>
          </a:p>
        </p:txBody>
      </p:sp>
    </p:spTree>
    <p:extLst>
      <p:ext uri="{BB962C8B-B14F-4D97-AF65-F5344CB8AC3E}">
        <p14:creationId xmlns:p14="http://schemas.microsoft.com/office/powerpoint/2010/main" val="241589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BD5D1-CBB6-CCD6-5AB4-CDE83B25D0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964C0A-55D8-61A7-9941-1D81727609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C2CF61-DA9B-FAEB-1722-697C22CDDA1D}"/>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5" name="Footer Placeholder 4">
            <a:extLst>
              <a:ext uri="{FF2B5EF4-FFF2-40B4-BE49-F238E27FC236}">
                <a16:creationId xmlns:a16="http://schemas.microsoft.com/office/drawing/2014/main" id="{DE7F819C-39FE-154D-1352-8866D8537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D9374-1F6D-0773-531F-D6250783374B}"/>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367794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C4689-897E-AF32-58A2-CA9A61F270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AA7B19-D256-96F3-59BF-2474B53DF3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CFBD60-5FCB-9E0C-A7A2-39B23B299752}"/>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5" name="Footer Placeholder 4">
            <a:extLst>
              <a:ext uri="{FF2B5EF4-FFF2-40B4-BE49-F238E27FC236}">
                <a16:creationId xmlns:a16="http://schemas.microsoft.com/office/drawing/2014/main" id="{BE940CA2-048F-58BA-912B-4ACC1E3B8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0E9884-8344-41EA-F486-078F0E7C7147}"/>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3114497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5AAE55-0D0D-B841-6356-236536EBE2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87DE6D-8FDE-C041-45F1-81E584BA1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0693E-DFEC-D864-3C2B-6299F266CC7B}"/>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5" name="Footer Placeholder 4">
            <a:extLst>
              <a:ext uri="{FF2B5EF4-FFF2-40B4-BE49-F238E27FC236}">
                <a16:creationId xmlns:a16="http://schemas.microsoft.com/office/drawing/2014/main" id="{F1E05A9D-40DE-C7FA-1A73-98D5BD934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661FE7-91F1-E460-A4F4-B5E8A5E9F778}"/>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1427656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5644-E923-CFA8-E926-A7AF1B36CB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60F921-3FBB-9B16-E4A3-BBB7F48EA9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EF26E-1BF7-D894-0F7F-3C70F48E7B92}"/>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5" name="Footer Placeholder 4">
            <a:extLst>
              <a:ext uri="{FF2B5EF4-FFF2-40B4-BE49-F238E27FC236}">
                <a16:creationId xmlns:a16="http://schemas.microsoft.com/office/drawing/2014/main" id="{0624C12E-2555-2758-B50E-44D597FF7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BACDC5-4663-B010-5829-1AFC8E27780E}"/>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2570811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B4638-A203-483A-17A6-86316D3F7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627BA1-880E-F753-1220-08D7133061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38AB21-2693-6D4C-6F27-36880EA99405}"/>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5" name="Footer Placeholder 4">
            <a:extLst>
              <a:ext uri="{FF2B5EF4-FFF2-40B4-BE49-F238E27FC236}">
                <a16:creationId xmlns:a16="http://schemas.microsoft.com/office/drawing/2014/main" id="{7E36CCD9-6DC1-DD08-ABF7-349C20B41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77749-8314-35C9-EE7A-97F9943468CE}"/>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103561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D35A-667D-A450-5DEE-A67EFA984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8081C-1B37-6AD9-3228-35B05AE7EA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141AAC-597B-B246-F8B8-8A412057CB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890717-97A4-5AE3-3D11-E6E11F5A595E}"/>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6" name="Footer Placeholder 5">
            <a:extLst>
              <a:ext uri="{FF2B5EF4-FFF2-40B4-BE49-F238E27FC236}">
                <a16:creationId xmlns:a16="http://schemas.microsoft.com/office/drawing/2014/main" id="{F5B9FB68-96EC-E251-3F25-9C4C3C1B0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26706-0445-EC82-FA06-592552D26A79}"/>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552372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63A6-BFCC-C8DC-E546-1A5482EF9C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37AB11-708F-3BD8-32C6-687EE1A637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834BA7-25E2-095F-7CA4-8614D3C04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650660-BA8E-E593-662E-1B22B2962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E72DAB-96B5-5AF6-7972-AE4E1D888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3A7BA0-15BE-4D47-4AE4-14E60D5B4592}"/>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8" name="Footer Placeholder 7">
            <a:extLst>
              <a:ext uri="{FF2B5EF4-FFF2-40B4-BE49-F238E27FC236}">
                <a16:creationId xmlns:a16="http://schemas.microsoft.com/office/drawing/2014/main" id="{0FE73E31-7FC6-019D-EE86-D14784F2FF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2831DD-314D-3BC0-17F0-AB77A020330B}"/>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3610373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01AC-E523-B239-5B4C-80BFBF2537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660747-A649-86E2-E2B1-5CAA70B59811}"/>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4" name="Footer Placeholder 3">
            <a:extLst>
              <a:ext uri="{FF2B5EF4-FFF2-40B4-BE49-F238E27FC236}">
                <a16:creationId xmlns:a16="http://schemas.microsoft.com/office/drawing/2014/main" id="{6DA91C94-A5C1-FAB1-6369-956C91C877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98A2DC-23C5-A50E-65EE-05BAA1274B78}"/>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19629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C9F07-312A-4DFF-7917-138599266915}"/>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3" name="Footer Placeholder 2">
            <a:extLst>
              <a:ext uri="{FF2B5EF4-FFF2-40B4-BE49-F238E27FC236}">
                <a16:creationId xmlns:a16="http://schemas.microsoft.com/office/drawing/2014/main" id="{21CDD99C-0140-01B6-82BA-42AE66877F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30C7F7-5726-7627-8731-7EBE68861099}"/>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9055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42F4-A9B7-ADF7-86E3-6C3848F918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B62569-5BCE-F61A-D31A-FDBA41A42C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8975FB-613A-4B3F-DDF3-AC64974C8E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7BFF5B-5781-4ED3-77E9-50ACE5E94C6A}"/>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6" name="Footer Placeholder 5">
            <a:extLst>
              <a:ext uri="{FF2B5EF4-FFF2-40B4-BE49-F238E27FC236}">
                <a16:creationId xmlns:a16="http://schemas.microsoft.com/office/drawing/2014/main" id="{8ADA4E97-1FF6-A0E5-0E48-C44510198A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23126-CA7E-DC6D-4ABD-DD0FA983F91C}"/>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4045377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9354A-C6C7-81B9-6A95-9444D12E0A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E29C7E-1554-7650-0989-DAF26C76D8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6ED7CC-477A-ACBA-4E21-FEF8551F1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0C70C-6B12-DD7C-B374-6C18993FFA24}"/>
              </a:ext>
            </a:extLst>
          </p:cNvPr>
          <p:cNvSpPr>
            <a:spLocks noGrp="1"/>
          </p:cNvSpPr>
          <p:nvPr>
            <p:ph type="dt" sz="half" idx="10"/>
          </p:nvPr>
        </p:nvSpPr>
        <p:spPr/>
        <p:txBody>
          <a:bodyPr/>
          <a:lstStyle/>
          <a:p>
            <a:fld id="{FF4BC796-F8DA-3F45-879C-74E122C8A005}" type="datetimeFigureOut">
              <a:rPr lang="en-US" smtClean="0"/>
              <a:t>5/13/24</a:t>
            </a:fld>
            <a:endParaRPr lang="en-US"/>
          </a:p>
        </p:txBody>
      </p:sp>
      <p:sp>
        <p:nvSpPr>
          <p:cNvPr id="6" name="Footer Placeholder 5">
            <a:extLst>
              <a:ext uri="{FF2B5EF4-FFF2-40B4-BE49-F238E27FC236}">
                <a16:creationId xmlns:a16="http://schemas.microsoft.com/office/drawing/2014/main" id="{ACC925AB-C072-E527-F305-81FA53F24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BC48BC-CE93-B811-CB4B-70AA905BEEDB}"/>
              </a:ext>
            </a:extLst>
          </p:cNvPr>
          <p:cNvSpPr>
            <a:spLocks noGrp="1"/>
          </p:cNvSpPr>
          <p:nvPr>
            <p:ph type="sldNum" sz="quarter" idx="12"/>
          </p:nvPr>
        </p:nvSpPr>
        <p:spPr/>
        <p:txBody>
          <a:bodyPr/>
          <a:lstStyle/>
          <a:p>
            <a:fld id="{32649AC4-DBE0-134E-BA84-84A846E114EB}" type="slidenum">
              <a:rPr lang="en-US" smtClean="0"/>
              <a:t>‹#›</a:t>
            </a:fld>
            <a:endParaRPr lang="en-US"/>
          </a:p>
        </p:txBody>
      </p:sp>
    </p:spTree>
    <p:extLst>
      <p:ext uri="{BB962C8B-B14F-4D97-AF65-F5344CB8AC3E}">
        <p14:creationId xmlns:p14="http://schemas.microsoft.com/office/powerpoint/2010/main" val="2030609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78A02E-1480-9C0E-F350-DD97A90EAA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A5B7A8-8434-DF81-E08A-05453C9150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5DE42-231B-7CA3-8994-11EBA63E16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4BC796-F8DA-3F45-879C-74E122C8A005}" type="datetimeFigureOut">
              <a:rPr lang="en-US" smtClean="0"/>
              <a:t>5/13/24</a:t>
            </a:fld>
            <a:endParaRPr lang="en-US"/>
          </a:p>
        </p:txBody>
      </p:sp>
      <p:sp>
        <p:nvSpPr>
          <p:cNvPr id="5" name="Footer Placeholder 4">
            <a:extLst>
              <a:ext uri="{FF2B5EF4-FFF2-40B4-BE49-F238E27FC236}">
                <a16:creationId xmlns:a16="http://schemas.microsoft.com/office/drawing/2014/main" id="{1C03BF7E-8072-9FB6-CC5D-D23F33D25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7B1F88-67F9-6A83-BE35-8DDD55C97D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649AC4-DBE0-134E-BA84-84A846E114EB}" type="slidenum">
              <a:rPr lang="en-US" smtClean="0"/>
              <a:t>‹#›</a:t>
            </a:fld>
            <a:endParaRPr lang="en-US"/>
          </a:p>
        </p:txBody>
      </p:sp>
    </p:spTree>
    <p:extLst>
      <p:ext uri="{BB962C8B-B14F-4D97-AF65-F5344CB8AC3E}">
        <p14:creationId xmlns:p14="http://schemas.microsoft.com/office/powerpoint/2010/main" val="3831736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emf"/><Relationship Id="rId5" Type="http://schemas.openxmlformats.org/officeDocument/2006/relationships/image" Target="../media/image16.png"/><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emf"/></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FD66-2F72-6569-D011-383CA5E07654}"/>
              </a:ext>
            </a:extLst>
          </p:cNvPr>
          <p:cNvSpPr>
            <a:spLocks noGrp="1"/>
          </p:cNvSpPr>
          <p:nvPr>
            <p:ph type="ctrTitle"/>
          </p:nvPr>
        </p:nvSpPr>
        <p:spPr/>
        <p:txBody>
          <a:bodyPr>
            <a:normAutofit/>
          </a:bodyPr>
          <a:lstStyle/>
          <a:p>
            <a:r>
              <a:rPr lang="en-US" sz="4000" dirty="0">
                <a:latin typeface="Times New Roman" panose="02020603050405020304" pitchFamily="18" charset="0"/>
                <a:cs typeface="Times New Roman" panose="02020603050405020304" pitchFamily="18" charset="0"/>
              </a:rPr>
              <a:t>Comparison of QMC and experimental correlation functions</a:t>
            </a:r>
          </a:p>
        </p:txBody>
      </p:sp>
    </p:spTree>
    <p:extLst>
      <p:ext uri="{BB962C8B-B14F-4D97-AF65-F5344CB8AC3E}">
        <p14:creationId xmlns:p14="http://schemas.microsoft.com/office/powerpoint/2010/main" val="29677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64CD13-E521-3C60-ACBB-9305B1D304A3}"/>
                  </a:ext>
                </a:extLst>
              </p:cNvPr>
              <p:cNvSpPr txBox="1"/>
              <p:nvPr/>
            </p:nvSpPr>
            <p:spPr>
              <a:xfrm>
                <a:off x="570385" y="1443841"/>
                <a:ext cx="10853827" cy="4801314"/>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Received experimental dataset at U = 7.1,11.8,18.8,25.3 for correlators as a function of density. (No value of </a:t>
                </a:r>
              </a:p>
              <a:p>
                <a:pPr algn="just"/>
                <a:r>
                  <a:rPr lang="en-US" dirty="0">
                    <a:latin typeface="Times New Roman" panose="02020603050405020304" pitchFamily="18" charset="0"/>
                    <a:cs typeface="Times New Roman" panose="02020603050405020304" pitchFamily="18" charset="0"/>
                  </a:rPr>
                  <a:t>     chemical potential). We call this dataset 1.</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Another dataset (dataset 2) on equation of state, with chemical potential and number densities. (different densities than the correlator dataset 1).</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Comparison with correlators from QMC was done with dataset 1.</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dataset 1, the correlators were reported over six pairs of (</a:t>
                </a:r>
                <a:r>
                  <a:rPr lang="en-US" dirty="0" err="1">
                    <a:latin typeface="Times New Roman" panose="02020603050405020304" pitchFamily="18" charset="0"/>
                    <a:cs typeface="Times New Roman" panose="02020603050405020304" pitchFamily="18" charset="0"/>
                  </a:rPr>
                  <a:t>i,j</a:t>
                </a:r>
                <a:r>
                  <a:rPr lang="en-US" dirty="0">
                    <a:latin typeface="Times New Roman" panose="02020603050405020304" pitchFamily="18" charset="0"/>
                    <a:cs typeface="Times New Roman" panose="02020603050405020304" pitchFamily="18" charset="0"/>
                  </a:rPr>
                  <a:t>) = [(0,0), (1,0), (1,1), (2,0), (2,1), (2,2)]. We didn’t use them to calculate total number fluctuations, as number of pairs were too small compared to QMC (100 sites in QMC). Instead, total number density fluctuation data for experiment was digitized(without the error bars) from Fig 3b of PRL paper.</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FDT plots, we plotted the experimental compressibility </a:t>
                </a:r>
                <a14:m>
                  <m:oMath xmlns:m="http://schemas.openxmlformats.org/officeDocument/2006/math">
                    <m:r>
                      <a:rPr lang="en-US" b="0" i="1" smtClean="0">
                        <a:latin typeface="Cambria Math" panose="02040503050406030204" pitchFamily="18" charset="0"/>
                        <a:cs typeface="Times New Roman" panose="02020603050405020304" pitchFamily="18" charset="0"/>
                      </a:rPr>
                      <m:t>𝜅</m:t>
                    </m:r>
                    <m:sSup>
                      <m:sSupPr>
                        <m:ctrlPr>
                          <a:rPr lang="en-US" b="0" i="1" smtClean="0">
                            <a:latin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cs typeface="Times New Roman" panose="02020603050405020304" pitchFamily="18" charset="0"/>
                          </a:rPr>
                          <m:t>𝑛</m:t>
                        </m:r>
                      </m:e>
                      <m:sup>
                        <m:r>
                          <a:rPr lang="en-US" b="0" i="1" smtClean="0">
                            <a:latin typeface="Cambria Math" panose="02040503050406030204" pitchFamily="18" charset="0"/>
                            <a:cs typeface="Times New Roman" panose="02020603050405020304" pitchFamily="18" charset="0"/>
                          </a:rPr>
                          <m:t>2</m:t>
                        </m:r>
                      </m:sup>
                    </m:sSup>
                  </m:oMath>
                </a14:m>
                <a:r>
                  <a:rPr lang="en-US" dirty="0">
                    <a:latin typeface="Times New Roman" panose="02020603050405020304" pitchFamily="18" charset="0"/>
                    <a:cs typeface="Times New Roman" panose="02020603050405020304" pitchFamily="18" charset="0"/>
                  </a:rPr>
                  <a:t> at U = 11.79 from dataset 2, and the total number fluctuations from the digitized dataset of Fig 3b, “</a:t>
                </a:r>
                <a:r>
                  <a:rPr lang="en-US" dirty="0" err="1">
                    <a:latin typeface="Times New Roman" panose="02020603050405020304" pitchFamily="18" charset="0"/>
                    <a:cs typeface="Times New Roman" panose="02020603050405020304" pitchFamily="18" charset="0"/>
                  </a:rPr>
                  <a:t>Doublon</a:t>
                </a:r>
                <a:r>
                  <a:rPr lang="en-US" dirty="0">
                    <a:latin typeface="Times New Roman" panose="02020603050405020304" pitchFamily="18" charset="0"/>
                    <a:cs typeface="Times New Roman" panose="02020603050405020304" pitchFamily="18" charset="0"/>
                  </a:rPr>
                  <a:t>-Hole Correlations and Fluctuation Thermometry in a Fermi-Hubbard Gas”, Phys. Rev. Lett. </a:t>
                </a:r>
                <a:r>
                  <a:rPr lang="en-US" b="1" dirty="0">
                    <a:latin typeface="Times New Roman" panose="02020603050405020304" pitchFamily="18" charset="0"/>
                    <a:cs typeface="Times New Roman" panose="02020603050405020304" pitchFamily="18" charset="0"/>
                  </a:rPr>
                  <a:t>125</a:t>
                </a:r>
                <a:r>
                  <a:rPr lang="en-US" dirty="0">
                    <a:latin typeface="Times New Roman" panose="02020603050405020304" pitchFamily="18" charset="0"/>
                    <a:cs typeface="Times New Roman" panose="02020603050405020304" pitchFamily="18" charset="0"/>
                  </a:rPr>
                  <a:t>, </a:t>
                </a:r>
              </a:p>
              <a:p>
                <a:endParaRPr lang="en-US" dirty="0"/>
              </a:p>
            </p:txBody>
          </p:sp>
        </mc:Choice>
        <mc:Fallback xmlns="">
          <p:sp>
            <p:nvSpPr>
              <p:cNvPr id="2" name="TextBox 1">
                <a:extLst>
                  <a:ext uri="{FF2B5EF4-FFF2-40B4-BE49-F238E27FC236}">
                    <a16:creationId xmlns:a16="http://schemas.microsoft.com/office/drawing/2014/main" id="{FE64CD13-E521-3C60-ACBB-9305B1D304A3}"/>
                  </a:ext>
                </a:extLst>
              </p:cNvPr>
              <p:cNvSpPr txBox="1">
                <a:spLocks noRot="1" noChangeAspect="1" noMove="1" noResize="1" noEditPoints="1" noAdjustHandles="1" noChangeArrowheads="1" noChangeShapeType="1" noTextEdit="1"/>
              </p:cNvSpPr>
              <p:nvPr/>
            </p:nvSpPr>
            <p:spPr>
              <a:xfrm>
                <a:off x="570385" y="1443841"/>
                <a:ext cx="10853827" cy="4801314"/>
              </a:xfrm>
              <a:prstGeom prst="rect">
                <a:avLst/>
              </a:prstGeom>
              <a:blipFill>
                <a:blip r:embed="rId2"/>
                <a:stretch>
                  <a:fillRect l="-468" t="-528" r="-4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88FD7DD-1227-83BD-20F9-9E944C7B0682}"/>
              </a:ext>
            </a:extLst>
          </p:cNvPr>
          <p:cNvSpPr txBox="1"/>
          <p:nvPr/>
        </p:nvSpPr>
        <p:spPr>
          <a:xfrm>
            <a:off x="4853512" y="277792"/>
            <a:ext cx="2484976" cy="523220"/>
          </a:xfrm>
          <a:prstGeom prst="rect">
            <a:avLst/>
          </a:prstGeom>
          <a:noFill/>
        </p:spPr>
        <p:txBody>
          <a:bodyPr wrap="none" rtlCol="0">
            <a:spAutoFit/>
          </a:bodyPr>
          <a:lstStyle/>
          <a:p>
            <a:pPr algn="ctr"/>
            <a:r>
              <a:rPr lang="en-US" sz="2800" dirty="0">
                <a:latin typeface="Times New Roman" panose="02020603050405020304" pitchFamily="18" charset="0"/>
                <a:cs typeface="Times New Roman" panose="02020603050405020304" pitchFamily="18" charset="0"/>
              </a:rPr>
              <a:t>Brief comments</a:t>
            </a:r>
          </a:p>
        </p:txBody>
      </p:sp>
    </p:spTree>
    <p:extLst>
      <p:ext uri="{BB962C8B-B14F-4D97-AF65-F5344CB8AC3E}">
        <p14:creationId xmlns:p14="http://schemas.microsoft.com/office/powerpoint/2010/main" val="177959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EF79A13-967E-976C-F18E-2B656FD5F3B5}"/>
              </a:ext>
            </a:extLst>
          </p:cNvPr>
          <p:cNvSpPr txBox="1"/>
          <p:nvPr/>
        </p:nvSpPr>
        <p:spPr>
          <a:xfrm>
            <a:off x="2908662" y="0"/>
            <a:ext cx="6887591"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Nearest neighbor correlators at U = 11.8</a:t>
            </a:r>
          </a:p>
        </p:txBody>
      </p:sp>
      <p:pic>
        <p:nvPicPr>
          <p:cNvPr id="26" name="Picture 25">
            <a:extLst>
              <a:ext uri="{FF2B5EF4-FFF2-40B4-BE49-F238E27FC236}">
                <a16:creationId xmlns:a16="http://schemas.microsoft.com/office/drawing/2014/main" id="{18136BD1-5FB7-04A0-80E0-7CB6CA00BED0}"/>
              </a:ext>
            </a:extLst>
          </p:cNvPr>
          <p:cNvPicPr>
            <a:picLocks noChangeAspect="1"/>
          </p:cNvPicPr>
          <p:nvPr/>
        </p:nvPicPr>
        <p:blipFill>
          <a:blip r:embed="rId3"/>
          <a:stretch>
            <a:fillRect/>
          </a:stretch>
        </p:blipFill>
        <p:spPr>
          <a:xfrm>
            <a:off x="0" y="3363419"/>
            <a:ext cx="3735054" cy="2867676"/>
          </a:xfrm>
          <a:prstGeom prst="rect">
            <a:avLst/>
          </a:prstGeom>
        </p:spPr>
      </p:pic>
      <p:pic>
        <p:nvPicPr>
          <p:cNvPr id="28" name="Picture 27">
            <a:extLst>
              <a:ext uri="{FF2B5EF4-FFF2-40B4-BE49-F238E27FC236}">
                <a16:creationId xmlns:a16="http://schemas.microsoft.com/office/drawing/2014/main" id="{68DA00CA-F80F-3894-0AD0-88421593532B}"/>
              </a:ext>
            </a:extLst>
          </p:cNvPr>
          <p:cNvPicPr>
            <a:picLocks noChangeAspect="1"/>
          </p:cNvPicPr>
          <p:nvPr/>
        </p:nvPicPr>
        <p:blipFill>
          <a:blip r:embed="rId4"/>
          <a:stretch>
            <a:fillRect/>
          </a:stretch>
        </p:blipFill>
        <p:spPr>
          <a:xfrm>
            <a:off x="3781276" y="3358141"/>
            <a:ext cx="3968523" cy="2867676"/>
          </a:xfrm>
          <a:prstGeom prst="rect">
            <a:avLst/>
          </a:prstGeom>
        </p:spPr>
      </p:pic>
      <p:pic>
        <p:nvPicPr>
          <p:cNvPr id="30" name="Picture 29">
            <a:extLst>
              <a:ext uri="{FF2B5EF4-FFF2-40B4-BE49-F238E27FC236}">
                <a16:creationId xmlns:a16="http://schemas.microsoft.com/office/drawing/2014/main" id="{7E3556FB-77A7-D9EE-F2E2-DE7972D7D5C0}"/>
              </a:ext>
            </a:extLst>
          </p:cNvPr>
          <p:cNvPicPr>
            <a:picLocks noChangeAspect="1"/>
          </p:cNvPicPr>
          <p:nvPr/>
        </p:nvPicPr>
        <p:blipFill>
          <a:blip r:embed="rId5"/>
          <a:stretch>
            <a:fillRect/>
          </a:stretch>
        </p:blipFill>
        <p:spPr>
          <a:xfrm>
            <a:off x="7788880" y="3335563"/>
            <a:ext cx="4014746" cy="2867676"/>
          </a:xfrm>
          <a:prstGeom prst="rect">
            <a:avLst/>
          </a:prstGeom>
        </p:spPr>
      </p:pic>
      <p:sp>
        <p:nvSpPr>
          <p:cNvPr id="31" name="TextBox 30">
            <a:extLst>
              <a:ext uri="{FF2B5EF4-FFF2-40B4-BE49-F238E27FC236}">
                <a16:creationId xmlns:a16="http://schemas.microsoft.com/office/drawing/2014/main" id="{A5BE72A3-7999-60DF-987A-F6AC358DCBA9}"/>
              </a:ext>
            </a:extLst>
          </p:cNvPr>
          <p:cNvSpPr txBox="1"/>
          <p:nvPr/>
        </p:nvSpPr>
        <p:spPr>
          <a:xfrm>
            <a:off x="1142698" y="3826944"/>
            <a:ext cx="1319592" cy="369332"/>
          </a:xfrm>
          <a:prstGeom prst="rect">
            <a:avLst/>
          </a:prstGeom>
          <a:noFill/>
        </p:spPr>
        <p:txBody>
          <a:bodyPr wrap="none" rtlCol="0">
            <a:spAutoFit/>
          </a:bodyPr>
          <a:lstStyle/>
          <a:p>
            <a:r>
              <a:rPr lang="en-US" dirty="0">
                <a:solidFill>
                  <a:srgbClr val="C00000"/>
                </a:solidFill>
              </a:rPr>
              <a:t>Experiment</a:t>
            </a:r>
          </a:p>
        </p:txBody>
      </p:sp>
      <p:pic>
        <p:nvPicPr>
          <p:cNvPr id="33" name="Picture 32" descr="A graph of a function&#10;&#10;Description automatically generated">
            <a:extLst>
              <a:ext uri="{FF2B5EF4-FFF2-40B4-BE49-F238E27FC236}">
                <a16:creationId xmlns:a16="http://schemas.microsoft.com/office/drawing/2014/main" id="{15294A80-76AB-5173-5B77-3FF3236E7343}"/>
              </a:ext>
            </a:extLst>
          </p:cNvPr>
          <p:cNvPicPr>
            <a:picLocks noChangeAspect="1"/>
          </p:cNvPicPr>
          <p:nvPr/>
        </p:nvPicPr>
        <p:blipFill>
          <a:blip r:embed="rId6"/>
          <a:stretch>
            <a:fillRect/>
          </a:stretch>
        </p:blipFill>
        <p:spPr>
          <a:xfrm>
            <a:off x="0" y="652008"/>
            <a:ext cx="3828961" cy="2676498"/>
          </a:xfrm>
          <a:prstGeom prst="rect">
            <a:avLst/>
          </a:prstGeom>
        </p:spPr>
      </p:pic>
      <p:pic>
        <p:nvPicPr>
          <p:cNvPr id="35" name="Picture 34" descr="A graph of a function&#10;&#10;Description automatically generated">
            <a:extLst>
              <a:ext uri="{FF2B5EF4-FFF2-40B4-BE49-F238E27FC236}">
                <a16:creationId xmlns:a16="http://schemas.microsoft.com/office/drawing/2014/main" id="{A2454738-2595-0C79-5640-160EF91AC661}"/>
              </a:ext>
            </a:extLst>
          </p:cNvPr>
          <p:cNvPicPr>
            <a:picLocks noChangeAspect="1"/>
          </p:cNvPicPr>
          <p:nvPr/>
        </p:nvPicPr>
        <p:blipFill>
          <a:blip r:embed="rId7"/>
          <a:stretch>
            <a:fillRect/>
          </a:stretch>
        </p:blipFill>
        <p:spPr>
          <a:xfrm>
            <a:off x="3828961" y="606654"/>
            <a:ext cx="4014746" cy="2767205"/>
          </a:xfrm>
          <a:prstGeom prst="rect">
            <a:avLst/>
          </a:prstGeom>
        </p:spPr>
      </p:pic>
      <p:pic>
        <p:nvPicPr>
          <p:cNvPr id="37" name="Picture 36" descr="A graph of a function&#10;&#10;Description automatically generated">
            <a:extLst>
              <a:ext uri="{FF2B5EF4-FFF2-40B4-BE49-F238E27FC236}">
                <a16:creationId xmlns:a16="http://schemas.microsoft.com/office/drawing/2014/main" id="{4AEB9812-FD78-67DB-0B69-42E06CEA3A04}"/>
              </a:ext>
            </a:extLst>
          </p:cNvPr>
          <p:cNvPicPr>
            <a:picLocks noChangeAspect="1"/>
          </p:cNvPicPr>
          <p:nvPr/>
        </p:nvPicPr>
        <p:blipFill>
          <a:blip r:embed="rId8"/>
          <a:stretch>
            <a:fillRect/>
          </a:stretch>
        </p:blipFill>
        <p:spPr>
          <a:xfrm>
            <a:off x="7843707" y="652008"/>
            <a:ext cx="4014746" cy="2676498"/>
          </a:xfrm>
          <a:prstGeom prst="rect">
            <a:avLst/>
          </a:prstGeom>
        </p:spPr>
      </p:pic>
      <p:sp>
        <p:nvSpPr>
          <p:cNvPr id="38" name="TextBox 37">
            <a:extLst>
              <a:ext uri="{FF2B5EF4-FFF2-40B4-BE49-F238E27FC236}">
                <a16:creationId xmlns:a16="http://schemas.microsoft.com/office/drawing/2014/main" id="{9EF575BC-7A57-B511-591C-8774817D1033}"/>
              </a:ext>
            </a:extLst>
          </p:cNvPr>
          <p:cNvSpPr txBox="1"/>
          <p:nvPr/>
        </p:nvSpPr>
        <p:spPr>
          <a:xfrm>
            <a:off x="1062146" y="959268"/>
            <a:ext cx="696024" cy="369332"/>
          </a:xfrm>
          <a:prstGeom prst="rect">
            <a:avLst/>
          </a:prstGeom>
          <a:noFill/>
        </p:spPr>
        <p:txBody>
          <a:bodyPr wrap="none" rtlCol="0">
            <a:spAutoFit/>
          </a:bodyPr>
          <a:lstStyle/>
          <a:p>
            <a:r>
              <a:rPr lang="en-US" dirty="0">
                <a:solidFill>
                  <a:srgbClr val="C00000"/>
                </a:solidFill>
              </a:rPr>
              <a:t>QMC</a:t>
            </a:r>
          </a:p>
        </p:txBody>
      </p:sp>
      <p:sp>
        <p:nvSpPr>
          <p:cNvPr id="2" name="TextBox 1">
            <a:extLst>
              <a:ext uri="{FF2B5EF4-FFF2-40B4-BE49-F238E27FC236}">
                <a16:creationId xmlns:a16="http://schemas.microsoft.com/office/drawing/2014/main" id="{DBDA2E28-670C-8FA7-08D7-1FCB8F57F59A}"/>
              </a:ext>
            </a:extLst>
          </p:cNvPr>
          <p:cNvSpPr txBox="1"/>
          <p:nvPr/>
        </p:nvSpPr>
        <p:spPr>
          <a:xfrm>
            <a:off x="2186176" y="6307100"/>
            <a:ext cx="7837787" cy="400110"/>
          </a:xfrm>
          <a:prstGeom prst="rect">
            <a:avLst/>
          </a:prstGeom>
          <a:noFill/>
        </p:spPr>
        <p:txBody>
          <a:bodyPr wrap="none" rtlCol="0">
            <a:spAutoFit/>
          </a:bodyPr>
          <a:lstStyle/>
          <a:p>
            <a:r>
              <a:rPr lang="en-US" sz="2000" dirty="0">
                <a:solidFill>
                  <a:srgbClr val="C00000"/>
                </a:solidFill>
                <a:latin typeface="Times New Roman" panose="02020603050405020304" pitchFamily="18" charset="0"/>
                <a:cs typeface="Times New Roman" panose="02020603050405020304" pitchFamily="18" charset="0"/>
              </a:rPr>
              <a:t>Note: Correlators from DQMC agree with experiment the most at T = 1.43</a:t>
            </a:r>
          </a:p>
        </p:txBody>
      </p:sp>
    </p:spTree>
    <p:extLst>
      <p:ext uri="{BB962C8B-B14F-4D97-AF65-F5344CB8AC3E}">
        <p14:creationId xmlns:p14="http://schemas.microsoft.com/office/powerpoint/2010/main" val="2698022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EF79A13-967E-976C-F18E-2B656FD5F3B5}"/>
              </a:ext>
            </a:extLst>
          </p:cNvPr>
          <p:cNvSpPr txBox="1"/>
          <p:nvPr/>
        </p:nvSpPr>
        <p:spPr>
          <a:xfrm>
            <a:off x="2908662" y="-92556"/>
            <a:ext cx="6606296"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Nearest neighbor correlators at U = 7.0</a:t>
            </a:r>
          </a:p>
        </p:txBody>
      </p:sp>
      <p:pic>
        <p:nvPicPr>
          <p:cNvPr id="3" name="Picture 2">
            <a:extLst>
              <a:ext uri="{FF2B5EF4-FFF2-40B4-BE49-F238E27FC236}">
                <a16:creationId xmlns:a16="http://schemas.microsoft.com/office/drawing/2014/main" id="{EA7E6A7C-1424-9F98-D965-103AFE9A694E}"/>
              </a:ext>
            </a:extLst>
          </p:cNvPr>
          <p:cNvPicPr>
            <a:picLocks noChangeAspect="1"/>
          </p:cNvPicPr>
          <p:nvPr/>
        </p:nvPicPr>
        <p:blipFill>
          <a:blip r:embed="rId3"/>
          <a:stretch>
            <a:fillRect/>
          </a:stretch>
        </p:blipFill>
        <p:spPr>
          <a:xfrm>
            <a:off x="139281" y="3561342"/>
            <a:ext cx="3772276" cy="2690547"/>
          </a:xfrm>
          <a:prstGeom prst="rect">
            <a:avLst/>
          </a:prstGeom>
        </p:spPr>
      </p:pic>
      <p:pic>
        <p:nvPicPr>
          <p:cNvPr id="7" name="Picture 6">
            <a:extLst>
              <a:ext uri="{FF2B5EF4-FFF2-40B4-BE49-F238E27FC236}">
                <a16:creationId xmlns:a16="http://schemas.microsoft.com/office/drawing/2014/main" id="{1B9FB908-6EBC-0DA4-61C4-803F92C259B5}"/>
              </a:ext>
            </a:extLst>
          </p:cNvPr>
          <p:cNvPicPr>
            <a:picLocks noChangeAspect="1"/>
          </p:cNvPicPr>
          <p:nvPr/>
        </p:nvPicPr>
        <p:blipFill>
          <a:blip r:embed="rId4"/>
          <a:stretch>
            <a:fillRect/>
          </a:stretch>
        </p:blipFill>
        <p:spPr>
          <a:xfrm>
            <a:off x="7953785" y="3576454"/>
            <a:ext cx="3772277" cy="2753483"/>
          </a:xfrm>
          <a:prstGeom prst="rect">
            <a:avLst/>
          </a:prstGeom>
        </p:spPr>
      </p:pic>
      <p:sp>
        <p:nvSpPr>
          <p:cNvPr id="8" name="TextBox 7">
            <a:extLst>
              <a:ext uri="{FF2B5EF4-FFF2-40B4-BE49-F238E27FC236}">
                <a16:creationId xmlns:a16="http://schemas.microsoft.com/office/drawing/2014/main" id="{FC4BBD91-DE30-4413-7AAE-EC1EAE47617A}"/>
              </a:ext>
            </a:extLst>
          </p:cNvPr>
          <p:cNvSpPr txBox="1"/>
          <p:nvPr/>
        </p:nvSpPr>
        <p:spPr>
          <a:xfrm>
            <a:off x="988742" y="3872099"/>
            <a:ext cx="1319592" cy="369332"/>
          </a:xfrm>
          <a:prstGeom prst="rect">
            <a:avLst/>
          </a:prstGeom>
          <a:noFill/>
        </p:spPr>
        <p:txBody>
          <a:bodyPr wrap="none" rtlCol="0">
            <a:spAutoFit/>
          </a:bodyPr>
          <a:lstStyle/>
          <a:p>
            <a:r>
              <a:rPr lang="en-US" dirty="0">
                <a:solidFill>
                  <a:srgbClr val="C00000"/>
                </a:solidFill>
              </a:rPr>
              <a:t>Experiment</a:t>
            </a:r>
          </a:p>
        </p:txBody>
      </p:sp>
      <p:pic>
        <p:nvPicPr>
          <p:cNvPr id="16" name="Picture 15" descr="A graph of a function&#10;&#10;Description automatically generated">
            <a:extLst>
              <a:ext uri="{FF2B5EF4-FFF2-40B4-BE49-F238E27FC236}">
                <a16:creationId xmlns:a16="http://schemas.microsoft.com/office/drawing/2014/main" id="{C760EE43-F0C5-35C5-7523-9282201A1681}"/>
              </a:ext>
            </a:extLst>
          </p:cNvPr>
          <p:cNvPicPr>
            <a:picLocks noChangeAspect="1"/>
          </p:cNvPicPr>
          <p:nvPr/>
        </p:nvPicPr>
        <p:blipFill>
          <a:blip r:embed="rId5"/>
          <a:stretch>
            <a:fillRect/>
          </a:stretch>
        </p:blipFill>
        <p:spPr>
          <a:xfrm>
            <a:off x="60202" y="734220"/>
            <a:ext cx="3772276" cy="2690547"/>
          </a:xfrm>
          <a:prstGeom prst="rect">
            <a:avLst/>
          </a:prstGeom>
        </p:spPr>
      </p:pic>
      <p:pic>
        <p:nvPicPr>
          <p:cNvPr id="20" name="Picture 19" descr="A graph of a function&#10;&#10;Description automatically generated">
            <a:extLst>
              <a:ext uri="{FF2B5EF4-FFF2-40B4-BE49-F238E27FC236}">
                <a16:creationId xmlns:a16="http://schemas.microsoft.com/office/drawing/2014/main" id="{5D4A3C7A-61A4-1522-1AA8-468020889A24}"/>
              </a:ext>
            </a:extLst>
          </p:cNvPr>
          <p:cNvPicPr>
            <a:picLocks noChangeAspect="1"/>
          </p:cNvPicPr>
          <p:nvPr/>
        </p:nvPicPr>
        <p:blipFill>
          <a:blip r:embed="rId6"/>
          <a:stretch>
            <a:fillRect/>
          </a:stretch>
        </p:blipFill>
        <p:spPr>
          <a:xfrm>
            <a:off x="4065570" y="741685"/>
            <a:ext cx="3674459" cy="2690547"/>
          </a:xfrm>
          <a:prstGeom prst="rect">
            <a:avLst/>
          </a:prstGeom>
        </p:spPr>
      </p:pic>
      <p:pic>
        <p:nvPicPr>
          <p:cNvPr id="25" name="Picture 24" descr="A graph of a function&#10;&#10;Description automatically generated">
            <a:extLst>
              <a:ext uri="{FF2B5EF4-FFF2-40B4-BE49-F238E27FC236}">
                <a16:creationId xmlns:a16="http://schemas.microsoft.com/office/drawing/2014/main" id="{E7208AF0-3271-E382-3837-3A41442B6D89}"/>
              </a:ext>
            </a:extLst>
          </p:cNvPr>
          <p:cNvPicPr>
            <a:picLocks noChangeAspect="1"/>
          </p:cNvPicPr>
          <p:nvPr/>
        </p:nvPicPr>
        <p:blipFill>
          <a:blip r:embed="rId7"/>
          <a:stretch>
            <a:fillRect/>
          </a:stretch>
        </p:blipFill>
        <p:spPr>
          <a:xfrm>
            <a:off x="7973121" y="756797"/>
            <a:ext cx="3849425" cy="2690547"/>
          </a:xfrm>
          <a:prstGeom prst="rect">
            <a:avLst/>
          </a:prstGeom>
        </p:spPr>
      </p:pic>
      <p:pic>
        <p:nvPicPr>
          <p:cNvPr id="29" name="Picture 28" descr="A graph with blue dots and white lines&#10;&#10;Description automatically generated">
            <a:extLst>
              <a:ext uri="{FF2B5EF4-FFF2-40B4-BE49-F238E27FC236}">
                <a16:creationId xmlns:a16="http://schemas.microsoft.com/office/drawing/2014/main" id="{2EB4FF46-7340-C099-A743-510237EC9A07}"/>
              </a:ext>
            </a:extLst>
          </p:cNvPr>
          <p:cNvPicPr>
            <a:picLocks noChangeAspect="1"/>
          </p:cNvPicPr>
          <p:nvPr/>
        </p:nvPicPr>
        <p:blipFill>
          <a:blip r:embed="rId8"/>
          <a:stretch>
            <a:fillRect/>
          </a:stretch>
        </p:blipFill>
        <p:spPr>
          <a:xfrm>
            <a:off x="3911557" y="3576454"/>
            <a:ext cx="3772276" cy="2694483"/>
          </a:xfrm>
          <a:prstGeom prst="rect">
            <a:avLst/>
          </a:prstGeom>
        </p:spPr>
      </p:pic>
      <p:sp>
        <p:nvSpPr>
          <p:cNvPr id="32" name="TextBox 31">
            <a:extLst>
              <a:ext uri="{FF2B5EF4-FFF2-40B4-BE49-F238E27FC236}">
                <a16:creationId xmlns:a16="http://schemas.microsoft.com/office/drawing/2014/main" id="{3EC4F0AA-46BA-023F-6A70-E6B24951DC05}"/>
              </a:ext>
            </a:extLst>
          </p:cNvPr>
          <p:cNvSpPr txBox="1"/>
          <p:nvPr/>
        </p:nvSpPr>
        <p:spPr>
          <a:xfrm>
            <a:off x="1108287" y="868882"/>
            <a:ext cx="696024" cy="369332"/>
          </a:xfrm>
          <a:prstGeom prst="rect">
            <a:avLst/>
          </a:prstGeom>
          <a:noFill/>
        </p:spPr>
        <p:txBody>
          <a:bodyPr wrap="none" rtlCol="0">
            <a:spAutoFit/>
          </a:bodyPr>
          <a:lstStyle/>
          <a:p>
            <a:r>
              <a:rPr lang="en-US" dirty="0">
                <a:solidFill>
                  <a:srgbClr val="C00000"/>
                </a:solidFill>
              </a:rPr>
              <a:t>QMC</a:t>
            </a:r>
          </a:p>
        </p:txBody>
      </p:sp>
      <p:sp>
        <p:nvSpPr>
          <p:cNvPr id="2" name="TextBox 1">
            <a:extLst>
              <a:ext uri="{FF2B5EF4-FFF2-40B4-BE49-F238E27FC236}">
                <a16:creationId xmlns:a16="http://schemas.microsoft.com/office/drawing/2014/main" id="{7482B36A-AA53-2F16-86D1-0697B0A0C5F2}"/>
              </a:ext>
            </a:extLst>
          </p:cNvPr>
          <p:cNvSpPr txBox="1"/>
          <p:nvPr/>
        </p:nvSpPr>
        <p:spPr>
          <a:xfrm>
            <a:off x="2186176" y="6307100"/>
            <a:ext cx="7837787" cy="400110"/>
          </a:xfrm>
          <a:prstGeom prst="rect">
            <a:avLst/>
          </a:prstGeom>
          <a:noFill/>
        </p:spPr>
        <p:txBody>
          <a:bodyPr wrap="none" rtlCol="0">
            <a:spAutoFit/>
          </a:bodyPr>
          <a:lstStyle/>
          <a:p>
            <a:r>
              <a:rPr lang="en-US" sz="2000" dirty="0">
                <a:solidFill>
                  <a:srgbClr val="C00000"/>
                </a:solidFill>
                <a:latin typeface="Times New Roman" panose="02020603050405020304" pitchFamily="18" charset="0"/>
                <a:cs typeface="Times New Roman" panose="02020603050405020304" pitchFamily="18" charset="0"/>
              </a:rPr>
              <a:t>Note: Correlators from DQMC agree with experiment the most at T = 0.67</a:t>
            </a:r>
          </a:p>
        </p:txBody>
      </p:sp>
    </p:spTree>
    <p:extLst>
      <p:ext uri="{BB962C8B-B14F-4D97-AF65-F5344CB8AC3E}">
        <p14:creationId xmlns:p14="http://schemas.microsoft.com/office/powerpoint/2010/main" val="185991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1475-59A9-4650-B446-11970D76DF73}"/>
              </a:ext>
            </a:extLst>
          </p:cNvPr>
          <p:cNvSpPr>
            <a:spLocks noGrp="1"/>
          </p:cNvSpPr>
          <p:nvPr>
            <p:ph type="title"/>
          </p:nvPr>
        </p:nvSpPr>
        <p:spPr>
          <a:xfrm>
            <a:off x="838200" y="-120735"/>
            <a:ext cx="10515600" cy="662782"/>
          </a:xfrm>
        </p:spPr>
        <p:txBody>
          <a:bodyPr>
            <a:normAutofit/>
          </a:bodyPr>
          <a:lstStyle/>
          <a:p>
            <a:pPr algn="ctr"/>
            <a:r>
              <a:rPr lang="en-US" sz="3200" dirty="0">
                <a:latin typeface="Times New Roman" panose="02020603050405020304" pitchFamily="18" charset="0"/>
                <a:cs typeface="Times New Roman" panose="02020603050405020304" pitchFamily="18" charset="0"/>
              </a:rPr>
              <a:t>EOS and FDT from QMC</a:t>
            </a:r>
          </a:p>
        </p:txBody>
      </p:sp>
      <p:pic>
        <p:nvPicPr>
          <p:cNvPr id="5" name="Picture 4" descr="A graph of a function&#10;&#10;Description automatically generated">
            <a:extLst>
              <a:ext uri="{FF2B5EF4-FFF2-40B4-BE49-F238E27FC236}">
                <a16:creationId xmlns:a16="http://schemas.microsoft.com/office/drawing/2014/main" id="{A0CA9712-89B4-CE65-5390-FA4739172A8A}"/>
              </a:ext>
            </a:extLst>
          </p:cNvPr>
          <p:cNvPicPr>
            <a:picLocks noChangeAspect="1"/>
          </p:cNvPicPr>
          <p:nvPr/>
        </p:nvPicPr>
        <p:blipFill>
          <a:blip r:embed="rId3"/>
          <a:stretch>
            <a:fillRect/>
          </a:stretch>
        </p:blipFill>
        <p:spPr>
          <a:xfrm>
            <a:off x="4164862" y="1122517"/>
            <a:ext cx="4006924" cy="2611144"/>
          </a:xfrm>
          <a:prstGeom prst="rect">
            <a:avLst/>
          </a:prstGeom>
        </p:spPr>
      </p:pic>
      <p:pic>
        <p:nvPicPr>
          <p:cNvPr id="7" name="Picture 6" descr="A graph of a function&#10;&#10;Description automatically generated">
            <a:extLst>
              <a:ext uri="{FF2B5EF4-FFF2-40B4-BE49-F238E27FC236}">
                <a16:creationId xmlns:a16="http://schemas.microsoft.com/office/drawing/2014/main" id="{C5E2A623-148A-DD01-D891-B95978F8BE1E}"/>
              </a:ext>
            </a:extLst>
          </p:cNvPr>
          <p:cNvPicPr>
            <a:picLocks noChangeAspect="1"/>
          </p:cNvPicPr>
          <p:nvPr/>
        </p:nvPicPr>
        <p:blipFill>
          <a:blip r:embed="rId4"/>
          <a:stretch>
            <a:fillRect/>
          </a:stretch>
        </p:blipFill>
        <p:spPr>
          <a:xfrm>
            <a:off x="4274719" y="3680686"/>
            <a:ext cx="3837255" cy="2671283"/>
          </a:xfrm>
          <a:prstGeom prst="rect">
            <a:avLst/>
          </a:prstGeom>
        </p:spPr>
      </p:pic>
      <p:pic>
        <p:nvPicPr>
          <p:cNvPr id="9" name="Picture 8" descr="A graph of a function&#10;&#10;Description automatically generated">
            <a:extLst>
              <a:ext uri="{FF2B5EF4-FFF2-40B4-BE49-F238E27FC236}">
                <a16:creationId xmlns:a16="http://schemas.microsoft.com/office/drawing/2014/main" id="{4BF07800-A438-472D-39AA-EF0182615903}"/>
              </a:ext>
            </a:extLst>
          </p:cNvPr>
          <p:cNvPicPr>
            <a:picLocks noChangeAspect="1"/>
          </p:cNvPicPr>
          <p:nvPr/>
        </p:nvPicPr>
        <p:blipFill>
          <a:blip r:embed="rId5"/>
          <a:stretch>
            <a:fillRect/>
          </a:stretch>
        </p:blipFill>
        <p:spPr>
          <a:xfrm>
            <a:off x="108876" y="1139919"/>
            <a:ext cx="3916714" cy="2611143"/>
          </a:xfrm>
          <a:prstGeom prst="rect">
            <a:avLst/>
          </a:prstGeom>
        </p:spPr>
      </p:pic>
      <p:pic>
        <p:nvPicPr>
          <p:cNvPr id="11" name="Picture 10" descr="A graph of a function&#10;&#10;Description automatically generated">
            <a:extLst>
              <a:ext uri="{FF2B5EF4-FFF2-40B4-BE49-F238E27FC236}">
                <a16:creationId xmlns:a16="http://schemas.microsoft.com/office/drawing/2014/main" id="{18698769-D913-BA6C-228F-F824C1EC2816}"/>
              </a:ext>
            </a:extLst>
          </p:cNvPr>
          <p:cNvPicPr>
            <a:picLocks noChangeAspect="1"/>
          </p:cNvPicPr>
          <p:nvPr/>
        </p:nvPicPr>
        <p:blipFill>
          <a:blip r:embed="rId6"/>
          <a:stretch>
            <a:fillRect/>
          </a:stretch>
        </p:blipFill>
        <p:spPr>
          <a:xfrm>
            <a:off x="73104" y="3751062"/>
            <a:ext cx="4006924" cy="2671283"/>
          </a:xfrm>
          <a:prstGeom prst="rect">
            <a:avLst/>
          </a:prstGeom>
        </p:spPr>
      </p:pic>
      <p:pic>
        <p:nvPicPr>
          <p:cNvPr id="13" name="Picture 12">
            <a:extLst>
              <a:ext uri="{FF2B5EF4-FFF2-40B4-BE49-F238E27FC236}">
                <a16:creationId xmlns:a16="http://schemas.microsoft.com/office/drawing/2014/main" id="{14B1E19F-9423-749A-9854-1574D7F806EE}"/>
              </a:ext>
            </a:extLst>
          </p:cNvPr>
          <p:cNvPicPr>
            <a:picLocks noChangeAspect="1"/>
          </p:cNvPicPr>
          <p:nvPr/>
        </p:nvPicPr>
        <p:blipFill>
          <a:blip r:embed="rId7"/>
          <a:stretch>
            <a:fillRect/>
          </a:stretch>
        </p:blipFill>
        <p:spPr>
          <a:xfrm>
            <a:off x="8220849" y="1122517"/>
            <a:ext cx="4006924" cy="2671283"/>
          </a:xfrm>
          <a:prstGeom prst="rect">
            <a:avLst/>
          </a:prstGeom>
        </p:spPr>
      </p:pic>
      <p:pic>
        <p:nvPicPr>
          <p:cNvPr id="15" name="Picture 14" descr="A graph of a function&#10;&#10;Description automatically generated">
            <a:extLst>
              <a:ext uri="{FF2B5EF4-FFF2-40B4-BE49-F238E27FC236}">
                <a16:creationId xmlns:a16="http://schemas.microsoft.com/office/drawing/2014/main" id="{B3DB227E-321A-CD5A-88A0-8D3F556257DF}"/>
              </a:ext>
            </a:extLst>
          </p:cNvPr>
          <p:cNvPicPr>
            <a:picLocks noChangeAspect="1"/>
          </p:cNvPicPr>
          <p:nvPr/>
        </p:nvPicPr>
        <p:blipFill>
          <a:blip r:embed="rId8"/>
          <a:stretch>
            <a:fillRect/>
          </a:stretch>
        </p:blipFill>
        <p:spPr>
          <a:xfrm>
            <a:off x="8220849" y="3814180"/>
            <a:ext cx="4006924" cy="2671283"/>
          </a:xfrm>
          <a:prstGeom prst="rect">
            <a:avLst/>
          </a:prstGeom>
        </p:spPr>
      </p:pic>
      <p:pic>
        <p:nvPicPr>
          <p:cNvPr id="16" name="Picture 15">
            <a:extLst>
              <a:ext uri="{FF2B5EF4-FFF2-40B4-BE49-F238E27FC236}">
                <a16:creationId xmlns:a16="http://schemas.microsoft.com/office/drawing/2014/main" id="{6FD664DB-2579-7EC3-2948-292287E92C33}"/>
              </a:ext>
            </a:extLst>
          </p:cNvPr>
          <p:cNvPicPr>
            <a:picLocks noChangeAspect="1"/>
          </p:cNvPicPr>
          <p:nvPr/>
        </p:nvPicPr>
        <p:blipFill>
          <a:blip r:embed="rId9"/>
          <a:stretch>
            <a:fillRect/>
          </a:stretch>
        </p:blipFill>
        <p:spPr>
          <a:xfrm>
            <a:off x="1840260" y="551848"/>
            <a:ext cx="757973" cy="254955"/>
          </a:xfrm>
          <a:prstGeom prst="rect">
            <a:avLst/>
          </a:prstGeom>
        </p:spPr>
      </p:pic>
      <p:pic>
        <p:nvPicPr>
          <p:cNvPr id="17" name="Picture 16">
            <a:extLst>
              <a:ext uri="{FF2B5EF4-FFF2-40B4-BE49-F238E27FC236}">
                <a16:creationId xmlns:a16="http://schemas.microsoft.com/office/drawing/2014/main" id="{7D8C28C3-6D46-ADAE-0E52-A0BCD90D4BFE}"/>
              </a:ext>
            </a:extLst>
          </p:cNvPr>
          <p:cNvPicPr>
            <a:picLocks noChangeAspect="1"/>
          </p:cNvPicPr>
          <p:nvPr/>
        </p:nvPicPr>
        <p:blipFill>
          <a:blip r:embed="rId10"/>
          <a:stretch>
            <a:fillRect/>
          </a:stretch>
        </p:blipFill>
        <p:spPr>
          <a:xfrm>
            <a:off x="5855629" y="425152"/>
            <a:ext cx="1102732" cy="609405"/>
          </a:xfrm>
          <a:prstGeom prst="rect">
            <a:avLst/>
          </a:prstGeom>
        </p:spPr>
      </p:pic>
      <p:pic>
        <p:nvPicPr>
          <p:cNvPr id="18" name="Picture 17">
            <a:extLst>
              <a:ext uri="{FF2B5EF4-FFF2-40B4-BE49-F238E27FC236}">
                <a16:creationId xmlns:a16="http://schemas.microsoft.com/office/drawing/2014/main" id="{772C14DC-0E30-5960-4490-62959093E672}"/>
              </a:ext>
            </a:extLst>
          </p:cNvPr>
          <p:cNvPicPr>
            <a:picLocks noChangeAspect="1"/>
          </p:cNvPicPr>
          <p:nvPr/>
        </p:nvPicPr>
        <p:blipFill>
          <a:blip r:embed="rId11"/>
          <a:stretch>
            <a:fillRect/>
          </a:stretch>
        </p:blipFill>
        <p:spPr>
          <a:xfrm>
            <a:off x="9597638" y="435774"/>
            <a:ext cx="1873250" cy="647700"/>
          </a:xfrm>
          <a:prstGeom prst="rect">
            <a:avLst/>
          </a:prstGeom>
        </p:spPr>
      </p:pic>
      <p:sp>
        <p:nvSpPr>
          <p:cNvPr id="3" name="TextBox 2">
            <a:extLst>
              <a:ext uri="{FF2B5EF4-FFF2-40B4-BE49-F238E27FC236}">
                <a16:creationId xmlns:a16="http://schemas.microsoft.com/office/drawing/2014/main" id="{10C0B372-5591-5818-6E81-DF54DA42EA57}"/>
              </a:ext>
            </a:extLst>
          </p:cNvPr>
          <p:cNvSpPr txBox="1"/>
          <p:nvPr/>
        </p:nvSpPr>
        <p:spPr>
          <a:xfrm>
            <a:off x="2791827" y="6416900"/>
            <a:ext cx="7432484" cy="369332"/>
          </a:xfrm>
          <a:prstGeom prst="rect">
            <a:avLst/>
          </a:prstGeom>
          <a:noFill/>
        </p:spPr>
        <p:txBody>
          <a:bodyPr wrap="none" rtlCol="0">
            <a:spAutoFit/>
          </a:bodyPr>
          <a:lstStyle/>
          <a:p>
            <a:r>
              <a:rPr lang="en-US" dirty="0">
                <a:solidFill>
                  <a:srgbClr val="C00000"/>
                </a:solidFill>
                <a:latin typeface="Times New Roman" panose="02020603050405020304" pitchFamily="18" charset="0"/>
                <a:cs typeface="Times New Roman" panose="02020603050405020304" pitchFamily="18" charset="0"/>
              </a:rPr>
              <a:t>FDT implies density correlations are consistent with thermodynamics in QMC</a:t>
            </a:r>
          </a:p>
        </p:txBody>
      </p:sp>
    </p:spTree>
    <p:extLst>
      <p:ext uri="{BB962C8B-B14F-4D97-AF65-F5344CB8AC3E}">
        <p14:creationId xmlns:p14="http://schemas.microsoft.com/office/powerpoint/2010/main" val="3554312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86643-2C8A-9E82-A75C-50DDF3A1587C}"/>
              </a:ext>
            </a:extLst>
          </p:cNvPr>
          <p:cNvSpPr>
            <a:spLocks noGrp="1"/>
          </p:cNvSpPr>
          <p:nvPr>
            <p:ph type="title"/>
          </p:nvPr>
        </p:nvSpPr>
        <p:spPr>
          <a:xfrm>
            <a:off x="838200" y="18256"/>
            <a:ext cx="10515600" cy="662782"/>
          </a:xfrm>
        </p:spPr>
        <p:txBody>
          <a:bodyPr>
            <a:normAutofit/>
          </a:bodyPr>
          <a:lstStyle/>
          <a:p>
            <a:pPr algn="ctr"/>
            <a:r>
              <a:rPr lang="en-US" sz="2800" dirty="0">
                <a:latin typeface="Times New Roman" panose="02020603050405020304" pitchFamily="18" charset="0"/>
                <a:cs typeface="Times New Roman" panose="02020603050405020304" pitchFamily="18" charset="0"/>
              </a:rPr>
              <a:t>EOS and FDT from experiment at U = 11.8</a:t>
            </a:r>
          </a:p>
        </p:txBody>
      </p:sp>
      <p:pic>
        <p:nvPicPr>
          <p:cNvPr id="5" name="Picture 4" descr="A graph with colorful lines and numbers&#10;&#10;Description automatically generated">
            <a:extLst>
              <a:ext uri="{FF2B5EF4-FFF2-40B4-BE49-F238E27FC236}">
                <a16:creationId xmlns:a16="http://schemas.microsoft.com/office/drawing/2014/main" id="{A3754630-990C-039D-1D93-F54F35F40876}"/>
              </a:ext>
            </a:extLst>
          </p:cNvPr>
          <p:cNvPicPr>
            <a:picLocks noChangeAspect="1"/>
          </p:cNvPicPr>
          <p:nvPr/>
        </p:nvPicPr>
        <p:blipFill>
          <a:blip r:embed="rId2"/>
          <a:stretch>
            <a:fillRect/>
          </a:stretch>
        </p:blipFill>
        <p:spPr>
          <a:xfrm>
            <a:off x="561768" y="681038"/>
            <a:ext cx="6536894" cy="4357929"/>
          </a:xfrm>
          <a:prstGeom prst="rect">
            <a:avLst/>
          </a:prstGeom>
        </p:spPr>
      </p:pic>
    </p:spTree>
    <p:extLst>
      <p:ext uri="{BB962C8B-B14F-4D97-AF65-F5344CB8AC3E}">
        <p14:creationId xmlns:p14="http://schemas.microsoft.com/office/powerpoint/2010/main" val="1316086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1924</TotalTime>
  <Words>286</Words>
  <Application>Microsoft Macintosh PowerPoint</Application>
  <PresentationFormat>Widescreen</PresentationFormat>
  <Paragraphs>26</Paragraphs>
  <Slides>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Aptos</vt:lpstr>
      <vt:lpstr>Aptos Display</vt:lpstr>
      <vt:lpstr>Arial</vt:lpstr>
      <vt:lpstr>Cambria Math</vt:lpstr>
      <vt:lpstr>Times New Roman</vt:lpstr>
      <vt:lpstr>Office Theme</vt:lpstr>
      <vt:lpstr>Comparison of QMC and experimental correlation functions</vt:lpstr>
      <vt:lpstr>PowerPoint Presentation</vt:lpstr>
      <vt:lpstr>PowerPoint Presentation</vt:lpstr>
      <vt:lpstr>PowerPoint Presentation</vt:lpstr>
      <vt:lpstr>EOS and FDT from QMC</vt:lpstr>
      <vt:lpstr>EOS and FDT from experiment at U = 11.8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Comparison of QMC and experimental correlation functions</dc:title>
  <dc:creator>Roy, Sayantan</dc:creator>
  <cp:lastModifiedBy>Roy, Sayantan</cp:lastModifiedBy>
  <cp:revision>2</cp:revision>
  <dcterms:created xsi:type="dcterms:W3CDTF">2024-05-06T02:31:33Z</dcterms:created>
  <dcterms:modified xsi:type="dcterms:W3CDTF">2024-05-13T19:12:00Z</dcterms:modified>
</cp:coreProperties>
</file>